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3" r:id="rId3"/>
    <p:sldId id="270" r:id="rId4"/>
    <p:sldId id="276" r:id="rId5"/>
    <p:sldId id="258" r:id="rId6"/>
    <p:sldId id="260" r:id="rId7"/>
    <p:sldId id="264" r:id="rId8"/>
    <p:sldId id="273" r:id="rId9"/>
    <p:sldId id="266" r:id="rId10"/>
    <p:sldId id="271" r:id="rId11"/>
    <p:sldId id="261" r:id="rId12"/>
    <p:sldId id="275" r:id="rId13"/>
    <p:sldId id="267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5F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0850"/>
    <p:restoredTop sz="94635"/>
  </p:normalViewPr>
  <p:slideViewPr>
    <p:cSldViewPr snapToGrid="0">
      <p:cViewPr varScale="1">
        <p:scale>
          <a:sx n="71" d="100"/>
          <a:sy n="71" d="100"/>
        </p:scale>
        <p:origin x="208" y="10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3802D8-4B9F-6C47-9253-436DB753DDCE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AB5F06-1F9B-FA46-B3F7-A4D8646476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7170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4F44B-30BD-51AD-0003-64EE408F46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29707B-FC7A-B9B7-ED66-66683C2D4C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DDDBE7-6847-59EE-DF22-3EEE9093C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02C94-9794-BF1C-5A75-BB5E2284C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E722A-BBBC-5589-3325-8E4FD2AEA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0349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1D3F5-AEAE-59D5-F5B5-496A4CFA0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7D6EDA-C0AA-9480-6BB8-1CCA77ED8E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68C14-BC22-617C-4E32-29F2317BD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84854-57E9-87FF-694C-9D765757D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B1874-DE86-C857-2BCA-BCCD1E2B2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311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9E11E6-7943-1E6E-1A44-4873E0DF1A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4EAE3A-C1F8-8967-D3BF-01A34C8978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E11255-C3FD-54F5-4768-4E2F49270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AA7BC0-F087-144F-3987-0CA2F89FC6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A4BF0-8EFD-FC1C-00D9-0F63B5E33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0166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4426C-E5F0-217E-E3B7-DF5055E5D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B849A-E177-F424-1E86-207FC5BE4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C8741-9BD6-8EE8-11B8-16226BDD9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1B453-3711-C4B2-5DBB-65E5E3C3F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B3F21D-79DF-CA40-A1BA-E8127F7DC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910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A228F-55FF-F3EA-CE9F-A69E0DE92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526DC-5C99-B8BD-C779-117F55984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DC1493-AFA3-9E63-64B6-DB1914C91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73D56-0987-8457-DDF6-D74FD3359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47F853-EFE7-78AC-F4CD-F1E1F75B68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539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3A24A-BB4B-EE2D-0086-7C777660D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FF6BC-27BA-B461-5216-BDA9DE3091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0E23A5-92EF-BA98-2673-07526E87CE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B98854-A042-766B-6C22-B8DBB07F4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E744FA-4B91-1DF3-AED3-4A50B9E3A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08565D-AA32-B00F-FC4D-BBB3221F7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681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9CBE7-9078-331A-A781-F27A77808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39F593-726E-6F52-1BA0-AB6DEB8008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6C65D0-054C-7278-34C9-EF560EF5F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FAC23C1-6513-8871-CA3A-B8BF0F2FCE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6B58ED-94C9-288F-B7E6-58851B4441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DDED08-2E96-9A09-F13D-B4FE24912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BB568E2-C287-D3B7-E066-73AECF665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C0F44AE-5B95-DF07-303E-1AD6F29D9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2051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340F7-31C6-67C4-3067-8EE5926567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891729-1F78-5B8A-E48A-387F01B6F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DAB452-842C-E723-F913-42B350E79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ACFB6A-D484-D510-FF57-C2384B073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252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C458EF-836F-3689-8352-E43304837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2EFDBD-DDAB-E705-86BA-383F4E209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119D03-6DF5-C8AF-79E5-FE97C922E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5541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71EEE7-83FF-F60F-6BEB-5DE14E34C4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A7AED-4EC3-38C5-6340-29577B84B4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D3BBB8-3BB5-C413-CDF7-3183A2ECFE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40D9F3-2D06-93C6-252B-64240B6A00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333A6C-B30D-9D3D-CE7D-66EA8F9A7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1B2147-D8C4-DED8-52E0-648A54FE29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689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7F4DB-FA7D-0890-82EE-4308C19B6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D583965-9D7F-72DA-9D1B-9577968549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9525D8-16D5-80F6-D6B3-351BB1CC5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29B6C3-1515-05C5-7711-133EBC60B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D350CB-C91F-BB1D-ACAB-4E1947DE3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31F625-7EB4-9268-8977-A6A462E88E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139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2FEF71-EAE8-89F3-1830-9339E2E32F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C966F5-0ACE-1844-B072-6EBCF2222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681362-B34B-046F-ABDF-9DFF0481A4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2BF40D-D12B-ED42-8174-8A6486BA6D36}" type="datetimeFigureOut">
              <a:rPr lang="en-US" smtClean="0"/>
              <a:t>10/11/25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A8A2A2-AA44-43DA-CC0F-1DE85E7EAA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F82B67-B31F-DFCA-2051-AC609CBE7E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224694B-11B8-264E-BD33-85FC893C9C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6175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813352-1AFB-54AC-858F-E96AD43E91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-114451"/>
            <a:ext cx="12192000" cy="3069181"/>
          </a:xfrm>
        </p:spPr>
        <p:txBody>
          <a:bodyPr>
            <a:normAutofit/>
          </a:bodyPr>
          <a:lstStyle/>
          <a:p>
            <a:r>
              <a:rPr lang="en-US" b="1" dirty="0"/>
              <a:t>Investigating the Diversity of Tardigrades in Different Geographical Distributions with BOLD database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B5BFE5-549A-0927-7B4E-A75FB09534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693963"/>
            <a:ext cx="9144000" cy="99060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By: Liona Vu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BINF6210 Assignment 1</a:t>
            </a:r>
          </a:p>
        </p:txBody>
      </p:sp>
      <p:pic>
        <p:nvPicPr>
          <p:cNvPr id="1026" name="Picture 2" descr="Confocal Image of Hypsibius exemplaris with purple and green coloured staining.">
            <a:extLst>
              <a:ext uri="{FF2B5EF4-FFF2-40B4-BE49-F238E27FC236}">
                <a16:creationId xmlns:a16="http://schemas.microsoft.com/office/drawing/2014/main" id="{08DCA17F-5921-55EE-5E9B-2B76EFA8B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341" y="2897380"/>
            <a:ext cx="5715318" cy="2853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ABEA25B-7F1A-EDE1-8454-6E32C200F387}"/>
              </a:ext>
            </a:extLst>
          </p:cNvPr>
          <p:cNvSpPr txBox="1"/>
          <p:nvPr/>
        </p:nvSpPr>
        <p:spPr>
          <a:xfrm>
            <a:off x="0" y="6211669"/>
            <a:ext cx="55801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Photo credit: Ana Lyons</a:t>
            </a:r>
          </a:p>
          <a:p>
            <a:r>
              <a:rPr lang="en-US" dirty="0"/>
              <a:t>https://</a:t>
            </a:r>
            <a:r>
              <a:rPr lang="en-US" dirty="0" err="1"/>
              <a:t>www.nature.com</a:t>
            </a:r>
            <a:r>
              <a:rPr lang="en-US" dirty="0"/>
              <a:t>/articles/d41586-025-01971-7</a:t>
            </a:r>
          </a:p>
        </p:txBody>
      </p:sp>
    </p:spTree>
    <p:extLst>
      <p:ext uri="{BB962C8B-B14F-4D97-AF65-F5344CB8AC3E}">
        <p14:creationId xmlns:p14="http://schemas.microsoft.com/office/powerpoint/2010/main" val="4224161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3FC57E4-2FC8-255F-D967-722BC0E3EE3E}"/>
              </a:ext>
            </a:extLst>
          </p:cNvPr>
          <p:cNvSpPr txBox="1"/>
          <p:nvPr/>
        </p:nvSpPr>
        <p:spPr>
          <a:xfrm>
            <a:off x="-21770" y="1027302"/>
            <a:ext cx="1221377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Both North America’s and South America’s rarefaction curve are steep and have short curves, with South America having the shortest curve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Impact on </a:t>
            </a:r>
            <a:r>
              <a:rPr lang="en-US" sz="2000" b="1" dirty="0"/>
              <a:t>objective 2 </a:t>
            </a:r>
            <a:r>
              <a:rPr lang="en-US" sz="2000" dirty="0"/>
              <a:t>– sampling efforts are not complete, both continents are under sampled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In fact, literature states only 44.5% of tardigrades species have been discovered (</a:t>
            </a:r>
            <a:r>
              <a:rPr lang="en-CA" sz="2000" dirty="0"/>
              <a:t>Bartels et al., 2016)</a:t>
            </a:r>
            <a:endParaRPr lang="en-US" sz="20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Antarctica’s rarefaction curve is less steep and is beginning to plateau but has a longer curve than both North and South America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Impact on </a:t>
            </a:r>
            <a:r>
              <a:rPr lang="en-US" sz="2000" b="1" dirty="0"/>
              <a:t>objective</a:t>
            </a:r>
            <a:r>
              <a:rPr lang="en-US" sz="2000" dirty="0"/>
              <a:t> </a:t>
            </a:r>
            <a:r>
              <a:rPr lang="en-US" sz="2000" b="1" dirty="0"/>
              <a:t>2</a:t>
            </a:r>
            <a:r>
              <a:rPr lang="en-US" sz="2000" dirty="0"/>
              <a:t> – sampling efforts are more complete than North and South America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Impact on </a:t>
            </a:r>
            <a:r>
              <a:rPr lang="en-US" sz="2000" b="1" dirty="0"/>
              <a:t>working</a:t>
            </a:r>
            <a:r>
              <a:rPr lang="en-US" sz="2000" dirty="0"/>
              <a:t> </a:t>
            </a:r>
            <a:r>
              <a:rPr lang="en-US" sz="2000" b="1" dirty="0"/>
              <a:t>hypothesis</a:t>
            </a:r>
            <a:r>
              <a:rPr lang="en-US" sz="2000" dirty="0"/>
              <a:t> – gives evidence that more sampling efforts results in greater diversity, with more BINs discovered as more sampling is done (North America vs South America)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Antarctica is an interesting case, as more individuals are barcoded but has 35 unique BINs while North America sampling efforts is incomplete yet has more unique BINs, 40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Could be due to the unique climate of Antarctica which is cold year-round and can only </a:t>
            </a:r>
            <a:r>
              <a:rPr lang="en-US" sz="2000" dirty="0" err="1"/>
              <a:t>harbour</a:t>
            </a:r>
            <a:r>
              <a:rPr lang="en-US" sz="2000" dirty="0"/>
              <a:t> specific species of tardigrades – potential next step in investigating what species dominate Antarctica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Despite under sampling, is there a still difference in tardigrade diversity between continents?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BAB2AF-04AB-AF25-E34F-24C77FCC15A6}"/>
              </a:ext>
            </a:extLst>
          </p:cNvPr>
          <p:cNvSpPr txBox="1"/>
          <p:nvPr/>
        </p:nvSpPr>
        <p:spPr>
          <a:xfrm>
            <a:off x="-21770" y="-49916"/>
            <a:ext cx="12240000" cy="10772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/>
                </a:solidFill>
              </a:rPr>
              <a:t>Results and discussion: Rarefaction curve by continent reveal distinct sampling efforts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6" name="Picture 5" descr="A cartoon of a bear&#10;&#10;AI-generated content may be incorrect.">
            <a:extLst>
              <a:ext uri="{FF2B5EF4-FFF2-40B4-BE49-F238E27FC236}">
                <a16:creationId xmlns:a16="http://schemas.microsoft.com/office/drawing/2014/main" id="{BD3AAB26-247B-F311-2304-05A63805F1B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2677"/>
          <a:stretch>
            <a:fillRect/>
          </a:stretch>
        </p:blipFill>
        <p:spPr>
          <a:xfrm>
            <a:off x="11352935" y="6014580"/>
            <a:ext cx="839065" cy="84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017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F5F9CB5-4EC9-F570-94C5-F22061AE993A}"/>
              </a:ext>
            </a:extLst>
          </p:cNvPr>
          <p:cNvSpPr txBox="1"/>
          <p:nvPr/>
        </p:nvSpPr>
        <p:spPr>
          <a:xfrm>
            <a:off x="-14067" y="-14068"/>
            <a:ext cx="12240000" cy="10772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CA" sz="3200" b="1" dirty="0">
                <a:solidFill>
                  <a:schemeClr val="bg1"/>
                </a:solidFill>
              </a:rPr>
              <a:t>Tardigrade diversity does not differ significantly between North and South America</a:t>
            </a:r>
            <a:endParaRPr lang="en-US" sz="3200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A graph of a graph&#10;&#10;AI-generated content may be incorrect.">
            <a:extLst>
              <a:ext uri="{FF2B5EF4-FFF2-40B4-BE49-F238E27FC236}">
                <a16:creationId xmlns:a16="http://schemas.microsoft.com/office/drawing/2014/main" id="{EC3A5D69-13A7-D1E5-F427-000F55AEED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98000" y="1063150"/>
            <a:ext cx="5796000" cy="57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690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64DEABF-6975-B033-4631-9FEC3D91EB1A}"/>
              </a:ext>
            </a:extLst>
          </p:cNvPr>
          <p:cNvSpPr txBox="1"/>
          <p:nvPr/>
        </p:nvSpPr>
        <p:spPr>
          <a:xfrm>
            <a:off x="-14067" y="-14068"/>
            <a:ext cx="12240000" cy="10772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Results and discussion: </a:t>
            </a:r>
            <a:r>
              <a:rPr lang="en-CA" sz="3200" b="1" dirty="0">
                <a:solidFill>
                  <a:schemeClr val="bg1"/>
                </a:solidFill>
              </a:rPr>
              <a:t>Tardigrade diversity does not differ significantly between North and South America</a:t>
            </a:r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AD5943-BCA3-A720-F5A9-62EB1C21547C}"/>
              </a:ext>
            </a:extLst>
          </p:cNvPr>
          <p:cNvSpPr txBox="1"/>
          <p:nvPr/>
        </p:nvSpPr>
        <p:spPr>
          <a:xfrm>
            <a:off x="0" y="1071223"/>
            <a:ext cx="1219200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Shannon’s Index is a method to measure diversity (</a:t>
            </a:r>
            <a:r>
              <a:rPr lang="en-US" sz="2000" dirty="0" err="1"/>
              <a:t>Magurran</a:t>
            </a:r>
            <a:r>
              <a:rPr lang="en-US" sz="2000" dirty="0"/>
              <a:t>, 2004)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Note that Antarctica was excluded because of having only 1 value (Shannon Index 1.88)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Impact on </a:t>
            </a:r>
            <a:r>
              <a:rPr lang="en-US" sz="2000" b="1" dirty="0"/>
              <a:t>objective 1 and working</a:t>
            </a:r>
            <a:r>
              <a:rPr lang="en-US" sz="2000" dirty="0"/>
              <a:t> </a:t>
            </a:r>
            <a:r>
              <a:rPr lang="en-US" sz="2000" b="1" dirty="0"/>
              <a:t>hypothesis: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North America has greater Shannon’s index value than South America, but test reveals not statistically significant as p value  = 0.38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However, this is still informative as samples could have been lacking statistical power due to uneven/biased sampling size and difference in sampling effort (reinforced by the rarefaction curve in slide 9)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Therefore, more sampling and larger dataset is </a:t>
            </a:r>
          </a:p>
          <a:p>
            <a:pPr lvl="1"/>
            <a:r>
              <a:rPr lang="en-US" sz="2000" dirty="0"/>
              <a:t>      required to potentially detect a pattern and </a:t>
            </a:r>
          </a:p>
          <a:p>
            <a:pPr lvl="1"/>
            <a:r>
              <a:rPr lang="en-US" sz="2000" dirty="0"/>
              <a:t>      reduce Type II error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000" dirty="0"/>
              <a:t>Corroborated with literature: Colombia, a country</a:t>
            </a:r>
          </a:p>
          <a:p>
            <a:pPr lvl="1"/>
            <a:r>
              <a:rPr lang="en-US" sz="2000" dirty="0"/>
              <a:t>      in South America, has incomplete records of </a:t>
            </a:r>
          </a:p>
          <a:p>
            <a:pPr lvl="1"/>
            <a:r>
              <a:rPr lang="en-US" sz="2000" dirty="0"/>
              <a:t>      tardigrade species but progress has recently </a:t>
            </a:r>
          </a:p>
          <a:p>
            <a:pPr lvl="1"/>
            <a:r>
              <a:rPr lang="en-US" sz="2000" dirty="0"/>
              <a:t>      picked up in the last 10 years</a:t>
            </a:r>
          </a:p>
          <a:p>
            <a:pPr lvl="1"/>
            <a:r>
              <a:rPr lang="en-US" sz="2000" dirty="0"/>
              <a:t>      (Sayas et al., 2024)</a:t>
            </a:r>
          </a:p>
        </p:txBody>
      </p:sp>
      <p:pic>
        <p:nvPicPr>
          <p:cNvPr id="5" name="Picture 4" descr="A timeline of timelines with different colored arrows&#10;&#10;AI-generated content may be incorrect.">
            <a:extLst>
              <a:ext uri="{FF2B5EF4-FFF2-40B4-BE49-F238E27FC236}">
                <a16:creationId xmlns:a16="http://schemas.microsoft.com/office/drawing/2014/main" id="{8E664494-C511-7805-903C-F4BAB6B59F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4228" y="3876154"/>
            <a:ext cx="5711060" cy="2772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BE47D2-92E3-4580-9DD3-7D81B7430777}"/>
              </a:ext>
            </a:extLst>
          </p:cNvPr>
          <p:cNvSpPr txBox="1"/>
          <p:nvPr/>
        </p:nvSpPr>
        <p:spPr>
          <a:xfrm>
            <a:off x="7061759" y="6488668"/>
            <a:ext cx="2823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Sayas et al., </a:t>
            </a:r>
            <a:r>
              <a:rPr lang="en-US" i="1" dirty="0"/>
              <a:t>Diversity </a:t>
            </a:r>
            <a:r>
              <a:rPr lang="en-US" dirty="0"/>
              <a:t>2024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FE2C8FE-0E99-6E61-9E3C-EA6C16D90E7C}"/>
              </a:ext>
            </a:extLst>
          </p:cNvPr>
          <p:cNvSpPr/>
          <p:nvPr/>
        </p:nvSpPr>
        <p:spPr>
          <a:xfrm>
            <a:off x="10687050" y="3868081"/>
            <a:ext cx="1476814" cy="2870343"/>
          </a:xfrm>
          <a:prstGeom prst="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cartoon of a bear&#10;&#10;AI-generated content may be incorrect.">
            <a:extLst>
              <a:ext uri="{FF2B5EF4-FFF2-40B4-BE49-F238E27FC236}">
                <a16:creationId xmlns:a16="http://schemas.microsoft.com/office/drawing/2014/main" id="{325B3B01-32B4-21D5-9095-3CB5A1CC07D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2677"/>
          <a:stretch>
            <a:fillRect/>
          </a:stretch>
        </p:blipFill>
        <p:spPr>
          <a:xfrm>
            <a:off x="11352935" y="1080403"/>
            <a:ext cx="839065" cy="84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6256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9B0E3DD2-8E62-4BA3-8CC4-8865931CE822}"/>
              </a:ext>
            </a:extLst>
          </p:cNvPr>
          <p:cNvSpPr txBox="1"/>
          <p:nvPr/>
        </p:nvSpPr>
        <p:spPr>
          <a:xfrm>
            <a:off x="-29339" y="-14223"/>
            <a:ext cx="12240000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en-US" sz="3200" b="1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5648E24-D57F-3A85-622A-9CE7C77154A7}"/>
              </a:ext>
            </a:extLst>
          </p:cNvPr>
          <p:cNvSpPr txBox="1"/>
          <p:nvPr/>
        </p:nvSpPr>
        <p:spPr>
          <a:xfrm>
            <a:off x="-16330" y="-10392"/>
            <a:ext cx="12208330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ptos" panose="020B0004020202020204" pitchFamily="34" charset="0"/>
              </a:rPr>
              <a:t>References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Horikawa, D. D. </a:t>
            </a:r>
            <a:r>
              <a:rPr lang="en-US" altLang="en-US" i="1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et al.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Establishment of a Rearing System of the Extremotolerant Tardigrade </a:t>
            </a:r>
            <a:r>
              <a:rPr lang="en-US" altLang="en-US" dirty="0" err="1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Ramazzottius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varieornatus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A New Model Animal for Astrobiology. </a:t>
            </a:r>
            <a:r>
              <a:rPr lang="en-US" altLang="en-US" i="1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Astrobiology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b="1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8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549–556 (2008).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Arakawa, K. Examples of Extreme Survival: Tardigrade Genomics and Molecular </a:t>
            </a:r>
            <a:r>
              <a:rPr lang="en-US" altLang="en-US" dirty="0" err="1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Anhydrobiology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altLang="en-US" i="1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Annu Rev Anim </a:t>
            </a:r>
            <a:r>
              <a:rPr lang="en-US" altLang="en-US" i="1" dirty="0" err="1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Biosci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b="1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17–37 (2022).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CA" dirty="0">
                <a:latin typeface="Aptos" panose="020B0004020202020204" pitchFamily="34" charset="0"/>
                <a:cs typeface="Times New Roman" panose="02020603050405020304" pitchFamily="18" charset="0"/>
              </a:rPr>
              <a:t>Seki, K. &amp; Toyoshima, M. Preserving tardigrades under pressure. </a:t>
            </a:r>
            <a:r>
              <a:rPr lang="en-CA" i="1" dirty="0">
                <a:latin typeface="Aptos" panose="020B0004020202020204" pitchFamily="34" charset="0"/>
                <a:cs typeface="Times New Roman" panose="02020603050405020304" pitchFamily="18" charset="0"/>
              </a:rPr>
              <a:t>Nature</a:t>
            </a:r>
            <a:r>
              <a:rPr lang="en-CA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CA" b="1" dirty="0">
                <a:latin typeface="Aptos" panose="020B0004020202020204" pitchFamily="34" charset="0"/>
                <a:cs typeface="Times New Roman" panose="02020603050405020304" pitchFamily="18" charset="0"/>
              </a:rPr>
              <a:t>395</a:t>
            </a:r>
            <a:r>
              <a:rPr lang="en-CA" dirty="0">
                <a:latin typeface="Aptos" panose="020B0004020202020204" pitchFamily="34" charset="0"/>
                <a:cs typeface="Times New Roman" panose="02020603050405020304" pitchFamily="18" charset="0"/>
              </a:rPr>
              <a:t>, 853–854 (1998).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CA" dirty="0">
                <a:latin typeface="Aptos" panose="020B0004020202020204" pitchFamily="34" charset="0"/>
                <a:cs typeface="Times New Roman" panose="02020603050405020304" pitchFamily="18" charset="0"/>
              </a:rPr>
              <a:t>Sanchez-Martinez, S., Ramirez, J. F., Meese, E. K., Childs, C. A. &amp; Boothby, T. C. The tardigrade protein CAHS D interacts with, but does not retain, water in hydrated and desiccated systems. </a:t>
            </a:r>
            <a:r>
              <a:rPr lang="en-CA" i="1" dirty="0">
                <a:latin typeface="Aptos" panose="020B0004020202020204" pitchFamily="34" charset="0"/>
                <a:cs typeface="Times New Roman" panose="02020603050405020304" pitchFamily="18" charset="0"/>
              </a:rPr>
              <a:t>Sci Rep</a:t>
            </a:r>
            <a:r>
              <a:rPr lang="en-CA" dirty="0">
                <a:latin typeface="Aptos" panose="020B0004020202020204" pitchFamily="34" charset="0"/>
                <a:cs typeface="Times New Roman" panose="02020603050405020304" pitchFamily="18" charset="0"/>
              </a:rPr>
              <a:t> </a:t>
            </a:r>
            <a:r>
              <a:rPr lang="en-CA" b="1" dirty="0">
                <a:latin typeface="Aptos" panose="020B0004020202020204" pitchFamily="34" charset="0"/>
                <a:cs typeface="Times New Roman" panose="02020603050405020304" pitchFamily="18" charset="0"/>
              </a:rPr>
              <a:t>13</a:t>
            </a:r>
            <a:r>
              <a:rPr lang="en-CA" dirty="0">
                <a:latin typeface="Aptos" panose="020B0004020202020204" pitchFamily="34" charset="0"/>
                <a:cs typeface="Times New Roman" panose="02020603050405020304" pitchFamily="18" charset="0"/>
              </a:rPr>
              <a:t>, 10449 (2023).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CA" dirty="0" err="1"/>
              <a:t>Magurran</a:t>
            </a:r>
            <a:r>
              <a:rPr lang="en-CA" dirty="0"/>
              <a:t>, A. E. </a:t>
            </a:r>
            <a:r>
              <a:rPr lang="en-CA" i="1" dirty="0"/>
              <a:t>Measuring Biological Diversity</a:t>
            </a:r>
            <a:r>
              <a:rPr lang="en-CA" dirty="0"/>
              <a:t> (Blackwell Publishing, 2004).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CA" dirty="0">
                <a:latin typeface="Aptos" panose="020B0004020202020204" pitchFamily="34" charset="0"/>
              </a:rPr>
              <a:t>Bartels, P. J., Apodaca, J. J., Mora, C. &amp; Nelson, D. R. A global biodiversity estimate of a poorly known taxon: phylum Tardigrada. </a:t>
            </a:r>
            <a:r>
              <a:rPr lang="en-CA" i="1" dirty="0" err="1">
                <a:latin typeface="Aptos" panose="020B0004020202020204" pitchFamily="34" charset="0"/>
              </a:rPr>
              <a:t>Zool</a:t>
            </a:r>
            <a:r>
              <a:rPr lang="en-CA" i="1" dirty="0">
                <a:latin typeface="Aptos" panose="020B0004020202020204" pitchFamily="34" charset="0"/>
              </a:rPr>
              <a:t> J Linn Soc</a:t>
            </a:r>
            <a:r>
              <a:rPr lang="en-CA" dirty="0">
                <a:latin typeface="Aptos" panose="020B0004020202020204" pitchFamily="34" charset="0"/>
              </a:rPr>
              <a:t> </a:t>
            </a:r>
            <a:r>
              <a:rPr lang="en-CA" b="1" dirty="0">
                <a:latin typeface="Aptos" panose="020B0004020202020204" pitchFamily="34" charset="0"/>
              </a:rPr>
              <a:t>178</a:t>
            </a:r>
            <a:r>
              <a:rPr lang="en-CA" dirty="0">
                <a:latin typeface="Aptos" panose="020B0004020202020204" pitchFamily="34" charset="0"/>
              </a:rPr>
              <a:t>, 730–736 (2016).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CA" altLang="en-US" dirty="0">
              <a:latin typeface="Aptos" panose="020B0004020202020204" pitchFamily="34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 err="1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Venencia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-Sayas, D. </a:t>
            </a:r>
            <a:r>
              <a:rPr lang="en-US" altLang="en-US" i="1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et al.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Tardigrades (Tardigrada) of Colombia: Historical Overview, Distribution, New Records, and an Updated Taxonomic Checklist. </a:t>
            </a:r>
            <a:r>
              <a:rPr lang="en-US" altLang="en-US" i="1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Diversity (Basel)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en-US" b="1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16</a:t>
            </a:r>
            <a:r>
              <a:rPr lang="en-US" altLang="en-US" dirty="0"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(2024).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dirty="0">
              <a:latin typeface="Aptos" panose="020B000402020202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A562F58-8194-0BBF-5817-B71C0A1223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" y="278165"/>
            <a:ext cx="14163869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ptos" panose="020B00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90627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86F810A-B405-D48A-FDD0-4E2A11A149BB}"/>
              </a:ext>
            </a:extLst>
          </p:cNvPr>
          <p:cNvSpPr txBox="1"/>
          <p:nvPr/>
        </p:nvSpPr>
        <p:spPr>
          <a:xfrm>
            <a:off x="0" y="655331"/>
            <a:ext cx="12235155" cy="54168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2000" b="1" noProof="0" dirty="0">
                <a:latin typeface="Aptos" panose="020B0004020202020204" pitchFamily="34" charset="0"/>
              </a:rPr>
              <a:t>Personnel</a:t>
            </a:r>
          </a:p>
          <a:p>
            <a:r>
              <a:rPr lang="en-CA" sz="1800" noProof="0" dirty="0">
                <a:latin typeface="Aptos" panose="020B0004020202020204" pitchFamily="34" charset="0"/>
              </a:rPr>
              <a:t>Thank you </a:t>
            </a:r>
            <a:r>
              <a:rPr lang="en-CA" sz="1800" noProof="0" dirty="0" err="1">
                <a:latin typeface="Aptos" panose="020B0004020202020204" pitchFamily="34" charset="0"/>
              </a:rPr>
              <a:t>Kazeera</a:t>
            </a:r>
            <a:r>
              <a:rPr lang="en-CA" sz="1800" noProof="0" dirty="0">
                <a:latin typeface="Aptos" panose="020B0004020202020204" pitchFamily="34" charset="0"/>
              </a:rPr>
              <a:t> </a:t>
            </a:r>
            <a:r>
              <a:rPr lang="en-CA" sz="1800" noProof="0" dirty="0" err="1">
                <a:latin typeface="Aptos" panose="020B0004020202020204" pitchFamily="34" charset="0"/>
              </a:rPr>
              <a:t>Aliar</a:t>
            </a:r>
            <a:r>
              <a:rPr lang="en-CA" sz="1800" noProof="0" dirty="0">
                <a:latin typeface="Aptos" panose="020B0004020202020204" pitchFamily="34" charset="0"/>
              </a:rPr>
              <a:t>, Sharon </a:t>
            </a:r>
            <a:r>
              <a:rPr lang="en-CA" sz="1800" noProof="0" dirty="0" err="1">
                <a:latin typeface="Aptos" panose="020B0004020202020204" pitchFamily="34" charset="0"/>
              </a:rPr>
              <a:t>Tsukernik</a:t>
            </a:r>
            <a:r>
              <a:rPr lang="en-CA" sz="1800" noProof="0" dirty="0">
                <a:latin typeface="Aptos" panose="020B0004020202020204" pitchFamily="34" charset="0"/>
              </a:rPr>
              <a:t>, Sabrina </a:t>
            </a:r>
            <a:r>
              <a:rPr lang="en-CA" sz="1800" noProof="0" dirty="0" err="1">
                <a:latin typeface="Aptos" panose="020B0004020202020204" pitchFamily="34" charset="0"/>
              </a:rPr>
              <a:t>Saiphoo</a:t>
            </a:r>
            <a:r>
              <a:rPr lang="en-CA" sz="1800" noProof="0" dirty="0">
                <a:latin typeface="Aptos" panose="020B0004020202020204" pitchFamily="34" charset="0"/>
              </a:rPr>
              <a:t>, Farah Sadoon, and Rebecca </a:t>
            </a:r>
            <a:r>
              <a:rPr lang="en-CA" sz="1800" noProof="0" dirty="0" err="1">
                <a:latin typeface="Aptos" panose="020B0004020202020204" pitchFamily="34" charset="0"/>
              </a:rPr>
              <a:t>Hest</a:t>
            </a:r>
            <a:r>
              <a:rPr lang="en-CA" sz="1800" noProof="0" dirty="0">
                <a:latin typeface="Aptos" panose="020B0004020202020204" pitchFamily="34" charset="0"/>
              </a:rPr>
              <a:t> for running the R script and ensuring that it runs without any errors.</a:t>
            </a:r>
          </a:p>
          <a:p>
            <a:endParaRPr lang="en-CA" sz="1800" noProof="0" dirty="0">
              <a:latin typeface="Aptos" panose="020B0004020202020204" pitchFamily="34" charset="0"/>
            </a:endParaRPr>
          </a:p>
          <a:p>
            <a:r>
              <a:rPr lang="en-CA" noProof="0" dirty="0">
                <a:latin typeface="Aptos" panose="020B0004020202020204" pitchFamily="34" charset="0"/>
              </a:rPr>
              <a:t>Thank you, Sabrina and Farah, </a:t>
            </a:r>
            <a:r>
              <a:rPr lang="en-CA" sz="1800" noProof="0" dirty="0">
                <a:latin typeface="Aptos" panose="020B0004020202020204" pitchFamily="34" charset="0"/>
              </a:rPr>
              <a:t>for their support in reviewing statistical concepts for analysis.</a:t>
            </a:r>
          </a:p>
          <a:p>
            <a:endParaRPr lang="en-CA" dirty="0">
              <a:latin typeface="Aptos" panose="020B0004020202020204" pitchFamily="34" charset="0"/>
            </a:endParaRPr>
          </a:p>
          <a:p>
            <a:r>
              <a:rPr lang="en-US" sz="2000" b="1" dirty="0">
                <a:latin typeface="Aptos" panose="020B0004020202020204" pitchFamily="34" charset="0"/>
              </a:rPr>
              <a:t>Tutorials Consulted</a:t>
            </a:r>
          </a:p>
          <a:p>
            <a:r>
              <a:rPr lang="en-US" b="1" dirty="0">
                <a:latin typeface="Aptos" panose="020B0004020202020204" pitchFamily="34" charset="0"/>
              </a:rPr>
              <a:t>Plotting and statistical features in R Studio</a:t>
            </a:r>
          </a:p>
          <a:p>
            <a:r>
              <a:rPr lang="en-US" dirty="0">
                <a:latin typeface="Aptos" panose="020B0004020202020204" pitchFamily="34" charset="0"/>
              </a:rPr>
              <a:t>https://</a:t>
            </a:r>
            <a:r>
              <a:rPr lang="en-US" dirty="0" err="1">
                <a:latin typeface="Aptos" panose="020B0004020202020204" pitchFamily="34" charset="0"/>
              </a:rPr>
              <a:t>www.sthda.com</a:t>
            </a:r>
            <a:r>
              <a:rPr lang="en-US" dirty="0">
                <a:latin typeface="Aptos" panose="020B0004020202020204" pitchFamily="34" charset="0"/>
              </a:rPr>
              <a:t>/</a:t>
            </a:r>
            <a:r>
              <a:rPr lang="en-US" dirty="0" err="1">
                <a:latin typeface="Aptos" panose="020B0004020202020204" pitchFamily="34" charset="0"/>
              </a:rPr>
              <a:t>english</a:t>
            </a:r>
            <a:r>
              <a:rPr lang="en-US" dirty="0">
                <a:latin typeface="Aptos" panose="020B0004020202020204" pitchFamily="34" charset="0"/>
              </a:rPr>
              <a:t>/articles/24-ggpubr-publication-ready-plots/76-add-p-values-and-significance-levels-to-ggplots/</a:t>
            </a:r>
          </a:p>
          <a:p>
            <a:r>
              <a:rPr lang="en-US" dirty="0">
                <a:latin typeface="Aptos" panose="020B0004020202020204" pitchFamily="34" charset="0"/>
              </a:rPr>
              <a:t>https://</a:t>
            </a:r>
            <a:r>
              <a:rPr lang="en-US" dirty="0" err="1">
                <a:latin typeface="Aptos" panose="020B0004020202020204" pitchFamily="34" charset="0"/>
              </a:rPr>
              <a:t>www.sthda.com</a:t>
            </a:r>
            <a:r>
              <a:rPr lang="en-US" dirty="0">
                <a:latin typeface="Aptos" panose="020B0004020202020204" pitchFamily="34" charset="0"/>
              </a:rPr>
              <a:t>/</a:t>
            </a:r>
            <a:r>
              <a:rPr lang="en-US" dirty="0" err="1">
                <a:latin typeface="Aptos" panose="020B0004020202020204" pitchFamily="34" charset="0"/>
              </a:rPr>
              <a:t>english</a:t>
            </a:r>
            <a:r>
              <a:rPr lang="en-US" dirty="0">
                <a:latin typeface="Aptos" panose="020B0004020202020204" pitchFamily="34" charset="0"/>
              </a:rPr>
              <a:t>/wiki/normality-test-in-r</a:t>
            </a:r>
          </a:p>
          <a:p>
            <a:r>
              <a:rPr lang="en-US" dirty="0">
                <a:latin typeface="Aptos" panose="020B0004020202020204" pitchFamily="34" charset="0"/>
              </a:rPr>
              <a:t>https://</a:t>
            </a:r>
            <a:r>
              <a:rPr lang="en-US" dirty="0" err="1">
                <a:latin typeface="Aptos" panose="020B0004020202020204" pitchFamily="34" charset="0"/>
              </a:rPr>
              <a:t>posit.co</a:t>
            </a:r>
            <a:r>
              <a:rPr lang="en-US" dirty="0">
                <a:latin typeface="Aptos" panose="020B0004020202020204" pitchFamily="34" charset="0"/>
              </a:rPr>
              <a:t>/wp-content/uploads/2022/10/data-visualization-1.pdf</a:t>
            </a:r>
          </a:p>
          <a:p>
            <a:endParaRPr lang="en-US" dirty="0">
              <a:latin typeface="Aptos" panose="020B0004020202020204" pitchFamily="34" charset="0"/>
            </a:endParaRPr>
          </a:p>
          <a:p>
            <a:r>
              <a:rPr lang="en-US" b="1" dirty="0">
                <a:latin typeface="Aptos" panose="020B0004020202020204" pitchFamily="34" charset="0"/>
              </a:rPr>
              <a:t>Vegan tutorials</a:t>
            </a:r>
          </a:p>
          <a:p>
            <a:r>
              <a:rPr lang="en-US" dirty="0">
                <a:latin typeface="Aptos" panose="020B0004020202020204" pitchFamily="34" charset="0"/>
              </a:rPr>
              <a:t>https://peat-</a:t>
            </a:r>
            <a:r>
              <a:rPr lang="en-US" dirty="0" err="1">
                <a:latin typeface="Aptos" panose="020B0004020202020204" pitchFamily="34" charset="0"/>
              </a:rPr>
              <a:t>clark.github.io</a:t>
            </a:r>
            <a:r>
              <a:rPr lang="en-US" dirty="0">
                <a:latin typeface="Aptos" panose="020B0004020202020204" pitchFamily="34" charset="0"/>
              </a:rPr>
              <a:t>/BIO381/</a:t>
            </a:r>
            <a:r>
              <a:rPr lang="en-US" dirty="0" err="1">
                <a:latin typeface="Aptos" panose="020B0004020202020204" pitchFamily="34" charset="0"/>
              </a:rPr>
              <a:t>veganTutorial.html</a:t>
            </a:r>
            <a:endParaRPr lang="en-US" dirty="0">
              <a:latin typeface="Aptos" panose="020B0004020202020204" pitchFamily="34" charset="0"/>
            </a:endParaRPr>
          </a:p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=_OEdFjc1D9I</a:t>
            </a:r>
          </a:p>
          <a:p>
            <a:endParaRPr lang="en-US" dirty="0"/>
          </a:p>
          <a:p>
            <a:r>
              <a:rPr lang="en-US" b="1" dirty="0"/>
              <a:t>Tardigrade Figures</a:t>
            </a:r>
          </a:p>
          <a:p>
            <a:r>
              <a:rPr lang="en-US" dirty="0"/>
              <a:t>https://</a:t>
            </a:r>
            <a:r>
              <a:rPr lang="en-US" dirty="0" err="1"/>
              <a:t>www.biorender.com</a:t>
            </a:r>
            <a:r>
              <a:rPr lang="en-US" dirty="0"/>
              <a:t>/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D679E9-B447-F153-A7E9-A7E09EE791B4}"/>
              </a:ext>
            </a:extLst>
          </p:cNvPr>
          <p:cNvSpPr txBox="1"/>
          <p:nvPr/>
        </p:nvSpPr>
        <p:spPr>
          <a:xfrm>
            <a:off x="-34213" y="-18661"/>
            <a:ext cx="12242541" cy="646331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Aptos" panose="020B0004020202020204" pitchFamily="34" charset="0"/>
              </a:rPr>
              <a:t>Acknowledgements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6334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55F5EA-5CB8-D28F-BF7F-373051205217}"/>
              </a:ext>
            </a:extLst>
          </p:cNvPr>
          <p:cNvSpPr txBox="1"/>
          <p:nvPr/>
        </p:nvSpPr>
        <p:spPr>
          <a:xfrm>
            <a:off x="0" y="0"/>
            <a:ext cx="12192000" cy="10772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Tardigrades are found throughout the world and are extremely resilient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083CC4-6DD2-C4A5-56A8-AD9E1C6B8DCE}"/>
              </a:ext>
            </a:extLst>
          </p:cNvPr>
          <p:cNvSpPr txBox="1"/>
          <p:nvPr/>
        </p:nvSpPr>
        <p:spPr>
          <a:xfrm>
            <a:off x="0" y="1083086"/>
            <a:ext cx="12192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Tardigrades, also known as water bears, are ubiquitous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Only 0.5mm long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Despite their small size, tardigrades are interesting in the biological sense because they </a:t>
            </a:r>
          </a:p>
          <a:p>
            <a:r>
              <a:rPr lang="en-US" sz="2200" dirty="0"/>
              <a:t>     are extremely resilient and can survive harsh conditions including 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dehydration and </a:t>
            </a:r>
            <a:r>
              <a:rPr lang="en-US" sz="2200" dirty="0" err="1"/>
              <a:t>dessication</a:t>
            </a:r>
            <a:endParaRPr lang="en-US" sz="2200" dirty="0"/>
          </a:p>
          <a:p>
            <a:pPr lvl="1"/>
            <a:r>
              <a:rPr lang="en-US" sz="2200" dirty="0"/>
              <a:t>through </a:t>
            </a:r>
            <a:r>
              <a:rPr lang="en-CA" sz="2200" dirty="0"/>
              <a:t>anhydrobiosis process</a:t>
            </a:r>
            <a:r>
              <a:rPr lang="en-US" sz="2200" dirty="0"/>
              <a:t> </a:t>
            </a:r>
          </a:p>
          <a:p>
            <a:pPr lvl="1"/>
            <a:r>
              <a:rPr lang="en-US" sz="2200" dirty="0"/>
              <a:t>(Horikawa et al., 2008)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under high pressure</a:t>
            </a:r>
          </a:p>
          <a:p>
            <a:pPr lvl="1"/>
            <a:r>
              <a:rPr lang="en-US" sz="2200" dirty="0"/>
              <a:t>(Seki and </a:t>
            </a:r>
            <a:r>
              <a:rPr lang="en-CA" sz="2200" dirty="0"/>
              <a:t>Toyoshima., 1998)</a:t>
            </a:r>
            <a:endParaRPr lang="en-US" sz="22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200" dirty="0"/>
              <a:t>both in extreme high and low </a:t>
            </a:r>
          </a:p>
          <a:p>
            <a:pPr lvl="1"/>
            <a:r>
              <a:rPr lang="en-US" sz="2200" dirty="0"/>
              <a:t>temperatures (Arakawa, 2022) 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sz="2200" dirty="0"/>
              <a:t>have been documented in </a:t>
            </a:r>
          </a:p>
          <a:p>
            <a:pPr lvl="2"/>
            <a:r>
              <a:rPr lang="en-US" sz="2200" dirty="0"/>
              <a:t>cold climates such as in </a:t>
            </a:r>
          </a:p>
          <a:p>
            <a:pPr lvl="2"/>
            <a:r>
              <a:rPr lang="en-US" sz="2200" dirty="0"/>
              <a:t>Antarctica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1DBBAD5B-2835-422E-48B6-59627EE3E1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4550" y="2493923"/>
            <a:ext cx="7416000" cy="370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1D0C9CF-64B0-0034-3842-84986618B89E}"/>
              </a:ext>
            </a:extLst>
          </p:cNvPr>
          <p:cNvSpPr txBox="1"/>
          <p:nvPr/>
        </p:nvSpPr>
        <p:spPr>
          <a:xfrm>
            <a:off x="0" y="6488668"/>
            <a:ext cx="88640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Image from https://v3.boldsystems.org/</a:t>
            </a:r>
            <a:r>
              <a:rPr lang="en-US" dirty="0" err="1"/>
              <a:t>index.php</a:t>
            </a:r>
            <a:r>
              <a:rPr lang="en-US" dirty="0"/>
              <a:t>/</a:t>
            </a:r>
            <a:r>
              <a:rPr lang="en-US" dirty="0" err="1"/>
              <a:t>Taxbrowser_Taxonpage?taxid</a:t>
            </a:r>
            <a:r>
              <a:rPr lang="en-US" dirty="0"/>
              <a:t>=26033</a:t>
            </a:r>
          </a:p>
        </p:txBody>
      </p:sp>
      <p:pic>
        <p:nvPicPr>
          <p:cNvPr id="3" name="Picture 2" descr="A cartoon of a bear&#10;&#10;AI-generated content may be incorrect.">
            <a:extLst>
              <a:ext uri="{FF2B5EF4-FFF2-40B4-BE49-F238E27FC236}">
                <a16:creationId xmlns:a16="http://schemas.microsoft.com/office/drawing/2014/main" id="{74F9ED5D-CF5C-81BC-20F5-2098A42A7F1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52677"/>
          <a:stretch>
            <a:fillRect/>
          </a:stretch>
        </p:blipFill>
        <p:spPr>
          <a:xfrm>
            <a:off x="11041811" y="1077218"/>
            <a:ext cx="1150189" cy="115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538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96F261D-3628-7F8F-3CD7-9EE2C6AFCD12}"/>
              </a:ext>
            </a:extLst>
          </p:cNvPr>
          <p:cNvSpPr txBox="1"/>
          <p:nvPr/>
        </p:nvSpPr>
        <p:spPr>
          <a:xfrm>
            <a:off x="-13997" y="1077218"/>
            <a:ext cx="121982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2400" b="1" dirty="0"/>
              <a:t>Why study Tardigrades?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Biodiversity</a:t>
            </a:r>
            <a:r>
              <a:rPr lang="en-US" sz="2400" dirty="0"/>
              <a:t>: Since they inhabit all corners of the world (from mountains to tropical rainforests), we can gain insight into their biodiversity through COI (</a:t>
            </a:r>
            <a:r>
              <a:rPr lang="en-CA" sz="2400" dirty="0"/>
              <a:t>cytochrome c oxidase I) </a:t>
            </a:r>
            <a:r>
              <a:rPr lang="en-US" sz="2400" dirty="0"/>
              <a:t>DNA barcoding and their roles in ecology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Evolutionary</a:t>
            </a:r>
            <a:r>
              <a:rPr lang="en-US" sz="2400" dirty="0"/>
              <a:t> </a:t>
            </a:r>
            <a:r>
              <a:rPr lang="en-US" sz="2400" b="1" dirty="0"/>
              <a:t>insight</a:t>
            </a:r>
            <a:r>
              <a:rPr lang="en-US" sz="2400" dirty="0"/>
              <a:t>: Reveals how tardigrades have developed their extreme resilience traits and understand its underlying molecular mechanisms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b="1" dirty="0"/>
              <a:t>Relevant</a:t>
            </a:r>
            <a:r>
              <a:rPr lang="en-US" sz="2400" dirty="0"/>
              <a:t> </a:t>
            </a:r>
            <a:r>
              <a:rPr lang="en-US" sz="2400" b="1" dirty="0"/>
              <a:t>applications in biotechnology</a:t>
            </a:r>
            <a:r>
              <a:rPr lang="en-US" sz="2400" dirty="0"/>
              <a:t>: For example, we can investigate their </a:t>
            </a:r>
            <a:r>
              <a:rPr lang="en-CA" sz="2400" dirty="0"/>
              <a:t>anhydrobiosis ability, identify potential genes/proteins, and apply to plant agriculture to create drought resilient crops due to the effects climate change (Sanchez et al., 2023)</a:t>
            </a:r>
            <a:endParaRPr lang="en-US" sz="24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341083-4497-52B6-1B79-86B2D0BD6F5C}"/>
              </a:ext>
            </a:extLst>
          </p:cNvPr>
          <p:cNvSpPr txBox="1"/>
          <p:nvPr/>
        </p:nvSpPr>
        <p:spPr>
          <a:xfrm>
            <a:off x="-6221" y="0"/>
            <a:ext cx="12198221" cy="10772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Studying tardigrades can help us to answer relevant biological questions</a:t>
            </a:r>
          </a:p>
        </p:txBody>
      </p:sp>
      <p:pic>
        <p:nvPicPr>
          <p:cNvPr id="3" name="Picture 2" descr="A cartoon of a bear&#10;&#10;AI-generated content may be incorrect.">
            <a:extLst>
              <a:ext uri="{FF2B5EF4-FFF2-40B4-BE49-F238E27FC236}">
                <a16:creationId xmlns:a16="http://schemas.microsoft.com/office/drawing/2014/main" id="{D83D5DC0-4E47-CB72-74D6-75576F850CA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2677"/>
          <a:stretch>
            <a:fillRect/>
          </a:stretch>
        </p:blipFill>
        <p:spPr>
          <a:xfrm>
            <a:off x="11041811" y="5701842"/>
            <a:ext cx="1150189" cy="115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148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46BF35C-8F28-BB33-0E5F-29E299D6EF54}"/>
              </a:ext>
            </a:extLst>
          </p:cNvPr>
          <p:cNvSpPr>
            <a:spLocks noChangeAspect="1"/>
          </p:cNvSpPr>
          <p:nvPr/>
        </p:nvSpPr>
        <p:spPr>
          <a:xfrm>
            <a:off x="746446" y="1557239"/>
            <a:ext cx="10692881" cy="1836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 algn="ctr"/>
            <a:r>
              <a:rPr lang="en-CA" sz="2800" b="1" dirty="0">
                <a:solidFill>
                  <a:schemeClr val="tx1"/>
                </a:solidFill>
              </a:rPr>
              <a:t>Despite their amazing research potential, environmental adaptability, and ubiquitous nature, tardigrade biodiversity remains poorly understood.</a:t>
            </a:r>
            <a:endParaRPr lang="en-US" sz="2800" b="1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6605F6D-D63C-550E-7845-B9FEF42813C1}"/>
              </a:ext>
            </a:extLst>
          </p:cNvPr>
          <p:cNvSpPr txBox="1"/>
          <p:nvPr/>
        </p:nvSpPr>
        <p:spPr>
          <a:xfrm>
            <a:off x="-6221" y="0"/>
            <a:ext cx="12198221" cy="58477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 lvl="1"/>
            <a:r>
              <a:rPr lang="en-US" sz="3200" b="1" dirty="0">
                <a:solidFill>
                  <a:schemeClr val="bg1"/>
                </a:solidFill>
              </a:rPr>
              <a:t>Gap in Knowledge of Tardigrade Biodiversity</a:t>
            </a:r>
          </a:p>
        </p:txBody>
      </p:sp>
      <p:pic>
        <p:nvPicPr>
          <p:cNvPr id="4" name="Picture 3" descr="A cartoon of a bear&#10;&#10;AI-generated content may be incorrect.">
            <a:extLst>
              <a:ext uri="{FF2B5EF4-FFF2-40B4-BE49-F238E27FC236}">
                <a16:creationId xmlns:a16="http://schemas.microsoft.com/office/drawing/2014/main" id="{7D4EBA99-12C2-CDC2-07B0-93AC480D1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429" y="3555632"/>
            <a:ext cx="6311443" cy="3002272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2CD6D8CA-C89C-374B-B81F-B9A5AF8512C3}"/>
              </a:ext>
            </a:extLst>
          </p:cNvPr>
          <p:cNvCxnSpPr>
            <a:cxnSpLocks/>
          </p:cNvCxnSpPr>
          <p:nvPr/>
        </p:nvCxnSpPr>
        <p:spPr>
          <a:xfrm>
            <a:off x="5813473" y="5112724"/>
            <a:ext cx="846993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8AA519D6-828A-CC34-3CA3-AF4A0A898670}"/>
              </a:ext>
            </a:extLst>
          </p:cNvPr>
          <p:cNvSpPr txBox="1"/>
          <p:nvPr/>
        </p:nvSpPr>
        <p:spPr>
          <a:xfrm>
            <a:off x="5945863" y="4097061"/>
            <a:ext cx="58221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BD43CA-D6EE-7C2C-81CA-9B0DB763BBB6}"/>
              </a:ext>
            </a:extLst>
          </p:cNvPr>
          <p:cNvSpPr txBox="1"/>
          <p:nvPr/>
        </p:nvSpPr>
        <p:spPr>
          <a:xfrm>
            <a:off x="0" y="6488668"/>
            <a:ext cx="3403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Figure created in </a:t>
            </a:r>
            <a:r>
              <a:rPr lang="en-US" i="1" dirty="0" err="1"/>
              <a:t>BioRender.com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0745335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25AFB5A-4404-0E20-819B-E76803719744}"/>
              </a:ext>
            </a:extLst>
          </p:cNvPr>
          <p:cNvSpPr txBox="1"/>
          <p:nvPr/>
        </p:nvSpPr>
        <p:spPr>
          <a:xfrm>
            <a:off x="1" y="0"/>
            <a:ext cx="12192000" cy="10772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Using the BOLD database to explore and investigate tardigrade biodiversity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C0D1433-3F8C-5E5B-5852-5C9D61D0EDE4}"/>
              </a:ext>
            </a:extLst>
          </p:cNvPr>
          <p:cNvSpPr>
            <a:spLocks noChangeAspect="1"/>
          </p:cNvSpPr>
          <p:nvPr/>
        </p:nvSpPr>
        <p:spPr>
          <a:xfrm>
            <a:off x="346785" y="1529873"/>
            <a:ext cx="11498423" cy="2453709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400" b="1" dirty="0">
                <a:solidFill>
                  <a:schemeClr val="tx1"/>
                </a:solidFill>
              </a:rPr>
              <a:t>OBJECTIVES</a:t>
            </a:r>
          </a:p>
          <a:p>
            <a:pPr marL="914400" lvl="1" indent="-457200">
              <a:buAutoNum type="arabicPeriod"/>
            </a:pPr>
            <a:r>
              <a:rPr lang="en-CA" sz="2400" dirty="0">
                <a:solidFill>
                  <a:schemeClr val="tx1"/>
                </a:solidFill>
              </a:rPr>
              <a:t>Investigate how Tardigrade diversity (i.e. total number of unique BINs, Shannon’s index) differ across North America, South America, and Antarctica.</a:t>
            </a:r>
            <a:endParaRPr lang="en-US" sz="2400" b="1" dirty="0">
              <a:solidFill>
                <a:schemeClr val="tx1"/>
              </a:solidFill>
            </a:endParaRPr>
          </a:p>
          <a:p>
            <a:pPr marL="914400" lvl="1" indent="-457200">
              <a:buAutoNum type="arabicPeriod"/>
            </a:pPr>
            <a:r>
              <a:rPr lang="en-CA" sz="2400" dirty="0">
                <a:solidFill>
                  <a:schemeClr val="tx1"/>
                </a:solidFill>
              </a:rPr>
              <a:t>Investigate how well sampled tardigrades are across North America, South America, and Antarctica.</a:t>
            </a:r>
            <a:endParaRPr lang="en-CA" sz="2800" dirty="0">
              <a:solidFill>
                <a:schemeClr val="tx1"/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1444ACF-4FD1-637E-7CA7-600A2527CF16}"/>
              </a:ext>
            </a:extLst>
          </p:cNvPr>
          <p:cNvSpPr>
            <a:spLocks noChangeAspect="1"/>
          </p:cNvSpPr>
          <p:nvPr/>
        </p:nvSpPr>
        <p:spPr>
          <a:xfrm>
            <a:off x="346786" y="4534194"/>
            <a:ext cx="11498423" cy="1836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CA" sz="2400" b="1" dirty="0">
                <a:solidFill>
                  <a:schemeClr val="tx1"/>
                </a:solidFill>
              </a:rPr>
              <a:t>EXPLORATORY/WORKING HYPOTHESIS</a:t>
            </a:r>
            <a:br>
              <a:rPr lang="en-CA" sz="2400" dirty="0">
                <a:solidFill>
                  <a:schemeClr val="tx1"/>
                </a:solidFill>
              </a:rPr>
            </a:br>
            <a:r>
              <a:rPr lang="en-CA" sz="2400" dirty="0">
                <a:solidFill>
                  <a:schemeClr val="tx1"/>
                </a:solidFill>
              </a:rPr>
              <a:t>Tardigrade biodiversity varies across different continents, with more sampling efforts resulting in higher diversity.</a:t>
            </a:r>
            <a:endParaRPr lang="en-US" sz="2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3470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CCD898-F196-9822-018B-A7C6C21AF4A3}"/>
              </a:ext>
            </a:extLst>
          </p:cNvPr>
          <p:cNvSpPr txBox="1"/>
          <p:nvPr/>
        </p:nvSpPr>
        <p:spPr>
          <a:xfrm>
            <a:off x="1" y="0"/>
            <a:ext cx="12192000" cy="1077218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Methodological framework to investigate tardigrade diversity through RStudio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DB48944-0D82-60FF-CB43-98A88E12FA71}"/>
              </a:ext>
            </a:extLst>
          </p:cNvPr>
          <p:cNvSpPr>
            <a:spLocks noChangeAspect="1"/>
          </p:cNvSpPr>
          <p:nvPr/>
        </p:nvSpPr>
        <p:spPr>
          <a:xfrm>
            <a:off x="4504593" y="1459518"/>
            <a:ext cx="2937600" cy="1836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2. Input: Extact tardigrade data from BOLD database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AD64492-8C80-D3CD-B79E-FBC72C9F79A3}"/>
              </a:ext>
            </a:extLst>
          </p:cNvPr>
          <p:cNvSpPr>
            <a:spLocks noChangeAspect="1"/>
          </p:cNvSpPr>
          <p:nvPr/>
        </p:nvSpPr>
        <p:spPr>
          <a:xfrm>
            <a:off x="8492091" y="1459518"/>
            <a:ext cx="2937600" cy="1836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3. Filter and clean data (Packages: </a:t>
            </a:r>
            <a:r>
              <a:rPr lang="en-US" sz="2400" b="1" dirty="0" err="1">
                <a:solidFill>
                  <a:schemeClr val="tx1"/>
                </a:solidFill>
              </a:rPr>
              <a:t>dplyr</a:t>
            </a:r>
            <a:r>
              <a:rPr lang="en-US" sz="2400" b="1" dirty="0">
                <a:solidFill>
                  <a:schemeClr val="tx1"/>
                </a:solidFill>
              </a:rPr>
              <a:t>, </a:t>
            </a:r>
            <a:r>
              <a:rPr lang="en-US" sz="2400" b="1" dirty="0" err="1">
                <a:solidFill>
                  <a:schemeClr val="tx1"/>
                </a:solidFill>
              </a:rPr>
              <a:t>tidyverse</a:t>
            </a:r>
            <a:r>
              <a:rPr lang="en-US" sz="2400" b="1" dirty="0">
                <a:solidFill>
                  <a:schemeClr val="tx1"/>
                </a:solidFill>
              </a:rPr>
              <a:t>, janitor)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57C0EBF-A15B-8019-B27E-CE8CEE5B1449}"/>
              </a:ext>
            </a:extLst>
          </p:cNvPr>
          <p:cNvSpPr>
            <a:spLocks noChangeAspect="1"/>
          </p:cNvSpPr>
          <p:nvPr/>
        </p:nvSpPr>
        <p:spPr>
          <a:xfrm>
            <a:off x="8492091" y="4302363"/>
            <a:ext cx="2937600" cy="1836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4. Data visualizations (Packages: base R, ggplot2, </a:t>
            </a:r>
            <a:r>
              <a:rPr lang="en-US" sz="2400" b="1" dirty="0" err="1">
                <a:solidFill>
                  <a:schemeClr val="tx1"/>
                </a:solidFill>
              </a:rPr>
              <a:t>ggpubr</a:t>
            </a:r>
            <a:r>
              <a:rPr lang="en-US" sz="2400" b="1" dirty="0">
                <a:solidFill>
                  <a:schemeClr val="tx1"/>
                </a:solidFill>
              </a:rPr>
              <a:t>, vegan)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98008519-ECD2-A272-2EF2-6DAFDD14EF97}"/>
              </a:ext>
            </a:extLst>
          </p:cNvPr>
          <p:cNvSpPr>
            <a:spLocks noChangeAspect="1"/>
          </p:cNvSpPr>
          <p:nvPr/>
        </p:nvSpPr>
        <p:spPr>
          <a:xfrm>
            <a:off x="4504593" y="4337535"/>
            <a:ext cx="2937600" cy="1836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5. Statistical analysis and testing (p value)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A826EDA-ABC4-F479-8E4C-1C2C2952DBF1}"/>
              </a:ext>
            </a:extLst>
          </p:cNvPr>
          <p:cNvSpPr>
            <a:spLocks noChangeAspect="1"/>
          </p:cNvSpPr>
          <p:nvPr/>
        </p:nvSpPr>
        <p:spPr>
          <a:xfrm>
            <a:off x="573078" y="4337536"/>
            <a:ext cx="2937600" cy="1836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6. Communicate  findings and interpretation (storyboard)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AABC8DB-DB2D-F151-E0AA-E5FF8CED000F}"/>
              </a:ext>
            </a:extLst>
          </p:cNvPr>
          <p:cNvSpPr>
            <a:spLocks noChangeAspect="1"/>
          </p:cNvSpPr>
          <p:nvPr/>
        </p:nvSpPr>
        <p:spPr>
          <a:xfrm>
            <a:off x="573078" y="1459518"/>
            <a:ext cx="2937600" cy="1836000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 w="76200">
            <a:solidFill>
              <a:schemeClr val="tx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</a:rPr>
              <a:t>1. Define the questions / objectives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4DC416F-C36A-BE02-7053-A9C6D99F671B}"/>
              </a:ext>
            </a:extLst>
          </p:cNvPr>
          <p:cNvCxnSpPr>
            <a:cxnSpLocks/>
          </p:cNvCxnSpPr>
          <p:nvPr/>
        </p:nvCxnSpPr>
        <p:spPr>
          <a:xfrm>
            <a:off x="3604845" y="2356335"/>
            <a:ext cx="846993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E862827D-BE9B-187C-3A6E-9B28F39AF2FE}"/>
              </a:ext>
            </a:extLst>
          </p:cNvPr>
          <p:cNvCxnSpPr>
            <a:cxnSpLocks/>
          </p:cNvCxnSpPr>
          <p:nvPr/>
        </p:nvCxnSpPr>
        <p:spPr>
          <a:xfrm>
            <a:off x="7540090" y="2356335"/>
            <a:ext cx="846993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FF477A73-E6FB-820A-3401-2008C912095E}"/>
              </a:ext>
            </a:extLst>
          </p:cNvPr>
          <p:cNvCxnSpPr>
            <a:cxnSpLocks/>
          </p:cNvCxnSpPr>
          <p:nvPr/>
        </p:nvCxnSpPr>
        <p:spPr>
          <a:xfrm>
            <a:off x="9921701" y="3387435"/>
            <a:ext cx="0" cy="84600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E7E5C01-FFB0-72FF-492D-D9FB1DBC8987}"/>
              </a:ext>
            </a:extLst>
          </p:cNvPr>
          <p:cNvCxnSpPr>
            <a:cxnSpLocks/>
          </p:cNvCxnSpPr>
          <p:nvPr/>
        </p:nvCxnSpPr>
        <p:spPr>
          <a:xfrm flipH="1">
            <a:off x="7515869" y="5269520"/>
            <a:ext cx="846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0195C41-C203-0C1F-DAE1-2FA89ECDB624}"/>
              </a:ext>
            </a:extLst>
          </p:cNvPr>
          <p:cNvCxnSpPr>
            <a:cxnSpLocks/>
          </p:cNvCxnSpPr>
          <p:nvPr/>
        </p:nvCxnSpPr>
        <p:spPr>
          <a:xfrm flipH="1">
            <a:off x="3561963" y="5240209"/>
            <a:ext cx="846000" cy="0"/>
          </a:xfrm>
          <a:prstGeom prst="straightConnector1">
            <a:avLst/>
          </a:prstGeom>
          <a:ln w="76200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2735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ntinents&#10;&#10;AI-generated content may be incorrect.">
            <a:extLst>
              <a:ext uri="{FF2B5EF4-FFF2-40B4-BE49-F238E27FC236}">
                <a16:creationId xmlns:a16="http://schemas.microsoft.com/office/drawing/2014/main" id="{81016196-069E-9579-B6F7-3C151B399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6012" y="1032977"/>
            <a:ext cx="5867887" cy="586788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2228C9-2861-D5E2-2B88-C2758933C66A}"/>
              </a:ext>
            </a:extLst>
          </p:cNvPr>
          <p:cNvSpPr txBox="1"/>
          <p:nvPr/>
        </p:nvSpPr>
        <p:spPr>
          <a:xfrm>
            <a:off x="348877" y="2108719"/>
            <a:ext cx="29671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BIN – Barcode Index Numbers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4C0EFA-3421-E0A3-1DC7-27656505705F}"/>
              </a:ext>
            </a:extLst>
          </p:cNvPr>
          <p:cNvSpPr txBox="1"/>
          <p:nvPr/>
        </p:nvSpPr>
        <p:spPr>
          <a:xfrm>
            <a:off x="-21770" y="-21771"/>
            <a:ext cx="12240000" cy="10772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North America has greater number of unique BINs than Antarctica and South America</a:t>
            </a:r>
          </a:p>
        </p:txBody>
      </p:sp>
    </p:spTree>
    <p:extLst>
      <p:ext uri="{BB962C8B-B14F-4D97-AF65-F5344CB8AC3E}">
        <p14:creationId xmlns:p14="http://schemas.microsoft.com/office/powerpoint/2010/main" val="588315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7CF25C9-D2C8-2EF6-EFC6-E734A063B885}"/>
              </a:ext>
            </a:extLst>
          </p:cNvPr>
          <p:cNvSpPr txBox="1"/>
          <p:nvPr/>
        </p:nvSpPr>
        <p:spPr>
          <a:xfrm>
            <a:off x="0" y="1055447"/>
            <a:ext cx="122400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Unique BINs count for each continent: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Antarctica: 35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North America: 40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South America: 19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Impact on </a:t>
            </a:r>
            <a:r>
              <a:rPr lang="en-US" sz="2400" b="1" dirty="0"/>
              <a:t>objective</a:t>
            </a:r>
            <a:r>
              <a:rPr lang="en-US" sz="2400" dirty="0"/>
              <a:t> </a:t>
            </a:r>
            <a:r>
              <a:rPr lang="en-US" sz="2400" b="1" dirty="0"/>
              <a:t>1</a:t>
            </a:r>
            <a:r>
              <a:rPr lang="en-US" sz="2400" dirty="0"/>
              <a:t> – based solely on observation, results implies that North America has greater genetic Tardigrade diversity than Antarctica and South America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However, must interpret the results with a grain of salt as dataset may be: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Biased due to uneven sampling efforts such as North America having greater sampling efforts than South America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Need to plot rarefaction curve to confirm speculations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255CED-4FFF-E4E4-C553-68FD1D869CA4}"/>
              </a:ext>
            </a:extLst>
          </p:cNvPr>
          <p:cNvSpPr txBox="1"/>
          <p:nvPr/>
        </p:nvSpPr>
        <p:spPr>
          <a:xfrm>
            <a:off x="-21770" y="-21771"/>
            <a:ext cx="12240000" cy="107721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Results and discussion: North America has greater number of unique BINs than Antarctica and South America</a:t>
            </a:r>
          </a:p>
        </p:txBody>
      </p:sp>
      <p:pic>
        <p:nvPicPr>
          <p:cNvPr id="2" name="Picture 1" descr="A cartoon of a bear&#10;&#10;AI-generated content may be incorrect.">
            <a:extLst>
              <a:ext uri="{FF2B5EF4-FFF2-40B4-BE49-F238E27FC236}">
                <a16:creationId xmlns:a16="http://schemas.microsoft.com/office/drawing/2014/main" id="{24F07D63-2999-6D54-EB78-6B66A3C3FF6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2677"/>
          <a:stretch>
            <a:fillRect/>
          </a:stretch>
        </p:blipFill>
        <p:spPr>
          <a:xfrm>
            <a:off x="11059064" y="5701842"/>
            <a:ext cx="1150189" cy="115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2031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continents&#10;&#10;AI-generated content may be incorrect.">
            <a:extLst>
              <a:ext uri="{FF2B5EF4-FFF2-40B4-BE49-F238E27FC236}">
                <a16:creationId xmlns:a16="http://schemas.microsoft.com/office/drawing/2014/main" id="{EA0FC38C-DE5B-6334-22E6-44702462F16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2496"/>
          <a:stretch>
            <a:fillRect/>
          </a:stretch>
        </p:blipFill>
        <p:spPr>
          <a:xfrm>
            <a:off x="2791500" y="414000"/>
            <a:ext cx="6608999" cy="6444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E6A66A-9BEF-2679-063F-58785561F11E}"/>
              </a:ext>
            </a:extLst>
          </p:cNvPr>
          <p:cNvSpPr txBox="1"/>
          <p:nvPr/>
        </p:nvSpPr>
        <p:spPr>
          <a:xfrm>
            <a:off x="-21770" y="-21771"/>
            <a:ext cx="12240000" cy="58477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</a:rPr>
              <a:t>Rarefaction curve by continent reveal distinct sampling efforts</a:t>
            </a:r>
          </a:p>
        </p:txBody>
      </p:sp>
    </p:spTree>
    <p:extLst>
      <p:ext uri="{BB962C8B-B14F-4D97-AF65-F5344CB8AC3E}">
        <p14:creationId xmlns:p14="http://schemas.microsoft.com/office/powerpoint/2010/main" val="900528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5649</TotalTime>
  <Words>1358</Words>
  <Application>Microsoft Macintosh PowerPoint</Application>
  <PresentationFormat>Widescreen</PresentationFormat>
  <Paragraphs>122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Aptos</vt:lpstr>
      <vt:lpstr>Aptos Display</vt:lpstr>
      <vt:lpstr>Arial</vt:lpstr>
      <vt:lpstr>Office Theme</vt:lpstr>
      <vt:lpstr>Investigating the Diversity of Tardigrades in Different Geographical Distributions with BOLD database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Liona Vu</dc:creator>
  <cp:lastModifiedBy>Liona Vu</cp:lastModifiedBy>
  <cp:revision>26</cp:revision>
  <dcterms:created xsi:type="dcterms:W3CDTF">2025-10-04T00:14:48Z</dcterms:created>
  <dcterms:modified xsi:type="dcterms:W3CDTF">2025-10-12T00:33:29Z</dcterms:modified>
</cp:coreProperties>
</file>

<file path=docProps/thumbnail.jpeg>
</file>